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7" r:id="rId3"/>
    <p:sldId id="258" r:id="rId4"/>
    <p:sldId id="263" r:id="rId5"/>
    <p:sldId id="259" r:id="rId6"/>
    <p:sldId id="295" r:id="rId7"/>
    <p:sldId id="261" r:id="rId8"/>
    <p:sldId id="265" r:id="rId9"/>
    <p:sldId id="291" r:id="rId10"/>
    <p:sldId id="266" r:id="rId11"/>
    <p:sldId id="267" r:id="rId12"/>
    <p:sldId id="269" r:id="rId13"/>
    <p:sldId id="268" r:id="rId14"/>
    <p:sldId id="270" r:id="rId15"/>
    <p:sldId id="264" r:id="rId16"/>
    <p:sldId id="271" r:id="rId17"/>
    <p:sldId id="306" r:id="rId18"/>
    <p:sldId id="296" r:id="rId19"/>
    <p:sldId id="275" r:id="rId20"/>
    <p:sldId id="310" r:id="rId21"/>
    <p:sldId id="298" r:id="rId22"/>
    <p:sldId id="292" r:id="rId23"/>
    <p:sldId id="308" r:id="rId24"/>
    <p:sldId id="272" r:id="rId25"/>
    <p:sldId id="281" r:id="rId26"/>
    <p:sldId id="302" r:id="rId27"/>
    <p:sldId id="282" r:id="rId28"/>
    <p:sldId id="303" r:id="rId29"/>
    <p:sldId id="283" r:id="rId30"/>
    <p:sldId id="289" r:id="rId31"/>
    <p:sldId id="309" r:id="rId32"/>
    <p:sldId id="305" r:id="rId3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C5A20"/>
    <a:srgbClr val="5A5A5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15" autoAdjust="0"/>
    <p:restoredTop sz="65591" autoAdjust="0"/>
  </p:normalViewPr>
  <p:slideViewPr>
    <p:cSldViewPr snapToGrid="0" snapToObjects="1">
      <p:cViewPr>
        <p:scale>
          <a:sx n="80" d="100"/>
          <a:sy n="80" d="100"/>
        </p:scale>
        <p:origin x="-1086" y="6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19F6A-6C93-4484-90F0-A8ABAE71C3E0}" type="datetime1">
              <a:rPr lang="en-US" smtClean="0"/>
              <a:pPr/>
              <a:t>7/23/2015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075F1-ADF2-3C40-BA8A-D12488863D3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809062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8E892-4060-4441-8914-FE32082D9959}" type="datetime1">
              <a:rPr lang="en-US" smtClean="0"/>
              <a:pPr/>
              <a:t>7/23/2015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6321C-B30F-8241-84E4-EAAEF6C8D49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7750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some more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6321C-B30F-8241-84E4-EAAEF6C8D491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imagesmodelediap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817" y="-44095"/>
            <a:ext cx="9158545" cy="693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02827" y="3130802"/>
            <a:ext cx="4859748" cy="1752600"/>
          </a:xfrm>
        </p:spPr>
        <p:txBody>
          <a:bodyPr>
            <a:normAutofit/>
          </a:bodyPr>
          <a:lstStyle>
            <a:lvl1pPr marL="0" indent="0" algn="ctr">
              <a:buNone/>
              <a:defRPr sz="3600" b="0" i="0">
                <a:solidFill>
                  <a:srgbClr val="DC5A20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8" name="Titre 1"/>
          <p:cNvSpPr txBox="1">
            <a:spLocks/>
          </p:cNvSpPr>
          <p:nvPr userDrawn="1"/>
        </p:nvSpPr>
        <p:spPr>
          <a:xfrm>
            <a:off x="141118" y="3845986"/>
            <a:ext cx="3404470" cy="12003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é</a:t>
            </a: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948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quipe d’</a:t>
            </a: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A</a:t>
            </a: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84948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ccueil 3083</a:t>
            </a:r>
          </a:p>
        </p:txBody>
      </p:sp>
      <p:sp>
        <p:nvSpPr>
          <p:cNvPr id="6" name="Titre 1"/>
          <p:cNvSpPr txBox="1">
            <a:spLocks/>
          </p:cNvSpPr>
          <p:nvPr userDrawn="1"/>
        </p:nvSpPr>
        <p:spPr>
          <a:xfrm>
            <a:off x="141118" y="2922656"/>
            <a:ext cx="3404470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L</a:t>
            </a:r>
            <a:r>
              <a:rPr kumimoji="0" lang="fr-F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rbel"/>
                <a:ea typeface="+mj-ea"/>
                <a:cs typeface="Corbel"/>
              </a:rPr>
              <a:t>aboratoire ERIC</a:t>
            </a:r>
            <a:endParaRPr kumimoji="0" lang="fr-FR" sz="3600" b="0" i="0" u="none" strike="noStrike" kern="1200" cap="none" spc="0" normalizeH="0" baseline="0" noProof="0" dirty="0" smtClean="0">
              <a:ln>
                <a:noFill/>
              </a:ln>
              <a:solidFill>
                <a:srgbClr val="484948"/>
              </a:solidFill>
              <a:effectLst/>
              <a:uLnTx/>
              <a:uFillTx/>
              <a:latin typeface="Corbel"/>
              <a:ea typeface="+mj-ea"/>
              <a:cs typeface="Corbel"/>
            </a:endParaRPr>
          </a:p>
        </p:txBody>
      </p:sp>
      <p:pic>
        <p:nvPicPr>
          <p:cNvPr id="9" name="Picture 2" descr="http://www.ish-lyon.cnrs.fr/sites/all/themes/ish/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22" y="5801741"/>
            <a:ext cx="1246959" cy="763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imagesmodelediapo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0817" y="-44095"/>
            <a:ext cx="9158545" cy="693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</p:pic>
      <p:pic>
        <p:nvPicPr>
          <p:cNvPr id="3" name="Picture 2" descr="http://www.ish-lyon.cnrs.fr/sites/all/themes/ish/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522" y="5801741"/>
            <a:ext cx="1246959" cy="7634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1612" y="864278"/>
            <a:ext cx="5740964" cy="553360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484948"/>
                </a:solidFill>
                <a:latin typeface="Corbel"/>
                <a:cs typeface="Corbel"/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SzPct val="100000"/>
              <a:buFontTx/>
              <a:buBlip>
                <a:blip r:embed="rId2"/>
              </a:buBlip>
              <a:defRPr sz="2000" b="0" i="0">
                <a:solidFill>
                  <a:srgbClr val="484948"/>
                </a:solidFill>
                <a:latin typeface="Corbel"/>
                <a:cs typeface="Corbel"/>
              </a:defRPr>
            </a:lvl1pPr>
            <a:lvl2pPr>
              <a:buSzPct val="100000"/>
              <a:buFontTx/>
              <a:buBlip>
                <a:blip r:embed="rId3"/>
              </a:buBlip>
              <a:defRPr sz="1800" b="0" i="0">
                <a:solidFill>
                  <a:srgbClr val="484948"/>
                </a:solidFill>
                <a:latin typeface="Corbel"/>
                <a:cs typeface="Corbel"/>
              </a:defRPr>
            </a:lvl2pPr>
            <a:lvl3pPr>
              <a:defRPr sz="1600" b="0" i="0">
                <a:solidFill>
                  <a:srgbClr val="484948"/>
                </a:solidFill>
                <a:latin typeface="Corbel"/>
                <a:cs typeface="Corbel"/>
              </a:defRPr>
            </a:lvl3pPr>
            <a:lvl4pPr>
              <a:defRPr sz="1400" b="0" i="0">
                <a:solidFill>
                  <a:srgbClr val="484948"/>
                </a:solidFill>
                <a:latin typeface="Corbel"/>
                <a:cs typeface="Corbel"/>
              </a:defRPr>
            </a:lvl4pPr>
            <a:lvl5pPr>
              <a:defRPr sz="1200" b="0" i="0">
                <a:solidFill>
                  <a:srgbClr val="484948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31024" y="6356350"/>
            <a:ext cx="511552" cy="365125"/>
          </a:xfrm>
        </p:spPr>
        <p:txBody>
          <a:bodyPr/>
          <a:lstStyle>
            <a:lvl1pPr>
              <a:defRPr sz="1400" b="0" i="0">
                <a:latin typeface="Gotham Book"/>
                <a:cs typeface="Gotham Book"/>
              </a:defRPr>
            </a:lvl1pPr>
          </a:lstStyle>
          <a:p>
            <a:fld id="{952A4723-0C34-CD41-8762-D7F02A06096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 descr="petitscarresseu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7612" y="943649"/>
            <a:ext cx="504000" cy="412778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3201612" y="1436864"/>
            <a:ext cx="6103351" cy="1588"/>
          </a:xfrm>
          <a:prstGeom prst="line">
            <a:avLst/>
          </a:prstGeom>
          <a:ln>
            <a:solidFill>
              <a:srgbClr val="DC5A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 ss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1612" y="864278"/>
            <a:ext cx="5740964" cy="553360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484948"/>
                </a:solidFill>
                <a:latin typeface="Corbel"/>
                <a:cs typeface="Corbel"/>
              </a:defRPr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SzPct val="100000"/>
              <a:buFontTx/>
              <a:buBlip>
                <a:blip r:embed="rId2"/>
              </a:buBlip>
              <a:defRPr sz="2000" b="0" i="0">
                <a:solidFill>
                  <a:srgbClr val="484948"/>
                </a:solidFill>
                <a:latin typeface="Corbel"/>
                <a:cs typeface="Corbel"/>
              </a:defRPr>
            </a:lvl1pPr>
            <a:lvl2pPr>
              <a:buSzPct val="100000"/>
              <a:buFontTx/>
              <a:buBlip>
                <a:blip r:embed="rId3"/>
              </a:buBlip>
              <a:defRPr sz="1800" b="0" i="0">
                <a:solidFill>
                  <a:srgbClr val="484948"/>
                </a:solidFill>
                <a:latin typeface="Corbel"/>
                <a:cs typeface="Corbel"/>
              </a:defRPr>
            </a:lvl2pPr>
            <a:lvl3pPr>
              <a:defRPr sz="1600" b="0" i="0">
                <a:solidFill>
                  <a:srgbClr val="484948"/>
                </a:solidFill>
                <a:latin typeface="Corbel"/>
                <a:cs typeface="Corbel"/>
              </a:defRPr>
            </a:lvl3pPr>
            <a:lvl4pPr>
              <a:defRPr sz="1400" b="0" i="0">
                <a:solidFill>
                  <a:srgbClr val="484948"/>
                </a:solidFill>
                <a:latin typeface="Corbel"/>
                <a:cs typeface="Corbel"/>
              </a:defRPr>
            </a:lvl4pPr>
            <a:lvl5pPr>
              <a:defRPr sz="1200" b="0" i="0">
                <a:solidFill>
                  <a:srgbClr val="484948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431024" y="6356350"/>
            <a:ext cx="511552" cy="365125"/>
          </a:xfrm>
        </p:spPr>
        <p:txBody>
          <a:bodyPr/>
          <a:lstStyle>
            <a:lvl1pPr>
              <a:defRPr sz="1400" b="0" i="0">
                <a:latin typeface="Gotham Book"/>
                <a:cs typeface="Gotham Book"/>
              </a:defRPr>
            </a:lvl1pPr>
          </a:lstStyle>
          <a:p>
            <a:fld id="{952A4723-0C34-CD41-8762-D7F02A06096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9" name="Image 8" descr="petitscarresseu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97612" y="943649"/>
            <a:ext cx="504000" cy="412778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3201612" y="1436864"/>
            <a:ext cx="6103351" cy="1588"/>
          </a:xfrm>
          <a:prstGeom prst="line">
            <a:avLst/>
          </a:prstGeom>
          <a:ln>
            <a:solidFill>
              <a:srgbClr val="DC5A2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91923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325956" y="6356350"/>
            <a:ext cx="360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A4723-0C34-CD41-8762-D7F02A060961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odel/metadatamodel.p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02827" y="3130802"/>
            <a:ext cx="4859748" cy="1500575"/>
          </a:xfrm>
        </p:spPr>
        <p:txBody>
          <a:bodyPr/>
          <a:lstStyle/>
          <a:p>
            <a:r>
              <a:rPr lang="en-US" b="1" dirty="0" smtClean="0"/>
              <a:t>Modeling Industrial and Cultural Heritage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0800" y="4927063"/>
            <a:ext cx="239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Nishara Pathirana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pic>
        <p:nvPicPr>
          <p:cNvPr id="4" name="Content Placeholder 3" descr="J:\Semester 3\Internship Work\Data\IRHIS_BaseImages\annuaire1_preview.jp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85581" y="1791554"/>
            <a:ext cx="6039052" cy="391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10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XML Structure of an Image Description</a:t>
            </a:r>
            <a:endParaRPr lang="en-US" dirty="0"/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76249" y="1465262"/>
            <a:ext cx="4477227" cy="489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Inventories (XML Structure</a:t>
            </a:r>
            <a:r>
              <a:rPr lang="en-US" b="1" dirty="0" smtClean="0"/>
              <a:t>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" y="1504362"/>
            <a:ext cx="6934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News Articles (XML Structure)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8279" y="1954060"/>
            <a:ext cx="6062598" cy="399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Text Documents (PDF files about MEL)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Nishara\Desktop\me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34906" y="1768040"/>
            <a:ext cx="5592611" cy="3841702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Organizing  </a:t>
            </a:r>
            <a:r>
              <a:rPr lang="en-US" b="1" dirty="0" smtClean="0"/>
              <a:t>Cultural and Textile Industry heritage data </a:t>
            </a:r>
            <a:r>
              <a:rPr lang="en-US" dirty="0" smtClean="0"/>
              <a:t>from</a:t>
            </a:r>
            <a:r>
              <a:rPr lang="en-US" b="1" dirty="0" smtClean="0"/>
              <a:t> Lille Territorial</a:t>
            </a:r>
            <a:r>
              <a:rPr lang="en-US" dirty="0" smtClean="0"/>
              <a:t> for analysis purposes</a:t>
            </a:r>
          </a:p>
          <a:p>
            <a:pPr lvl="1"/>
            <a:r>
              <a:rPr lang="en-US" dirty="0" smtClean="0"/>
              <a:t>Information Broadcasting</a:t>
            </a:r>
          </a:p>
          <a:p>
            <a:pPr lvl="1"/>
            <a:r>
              <a:rPr lang="en-US" dirty="0" smtClean="0"/>
              <a:t>Information Exchanging</a:t>
            </a:r>
          </a:p>
          <a:p>
            <a:pPr lvl="1"/>
            <a:r>
              <a:rPr lang="en-US" dirty="0" smtClean="0"/>
              <a:t>Heritage Data Preservation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2" descr="C:\Users\Nishara\Desktop\data-illustration-computing-cover-370x229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26248" y="3637323"/>
            <a:ext cx="3327586" cy="2059636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15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136" y="3554418"/>
            <a:ext cx="344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S</a:t>
            </a:r>
            <a:r>
              <a:rPr lang="fr-FR" sz="3600" dirty="0" smtClean="0">
                <a:solidFill>
                  <a:schemeClr val="bg1"/>
                </a:solidFill>
                <a:latin typeface="Corbel"/>
                <a:cs typeface="Corbel"/>
              </a:rPr>
              <a:t>ection 3</a:t>
            </a:r>
            <a:endParaRPr lang="fr-FR" sz="36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83010" y="2677255"/>
            <a:ext cx="4658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DC5A20"/>
                </a:solidFill>
                <a:latin typeface="Corbel"/>
                <a:cs typeface="Corbel"/>
              </a:rPr>
              <a:t>O</a:t>
            </a:r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rganizing Big Data</a:t>
            </a:r>
          </a:p>
          <a:p>
            <a:pPr algn="ctr"/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Using the</a:t>
            </a:r>
          </a:p>
          <a:p>
            <a:pPr algn="ctr"/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Data Lake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Lake?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49"/>
          </a:xfrm>
        </p:spPr>
        <p:txBody>
          <a:bodyPr/>
          <a:lstStyle/>
          <a:p>
            <a:pPr algn="just"/>
            <a:r>
              <a:rPr lang="en-US" dirty="0" smtClean="0"/>
              <a:t>Data Lake is a large object-based storage where data are stored in its raw format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Data Lake accepts data from any source, in any format</a:t>
            </a:r>
          </a:p>
          <a:p>
            <a:endParaRPr lang="en-US" dirty="0"/>
          </a:p>
        </p:txBody>
      </p:sp>
      <p:pic>
        <p:nvPicPr>
          <p:cNvPr id="5" name="Picture 2" descr="C:\Users\Nishara\Downloads\datalake-solutionreview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418" y="3492247"/>
            <a:ext cx="3932461" cy="227646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17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is for Everyone…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Nishara\Desktop\newd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526" y="1473579"/>
            <a:ext cx="7689273" cy="5129374"/>
          </a:xfrm>
          <a:prstGeom prst="rect">
            <a:avLst/>
          </a:prstGeom>
          <a:noFill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18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Vs Data Warehouse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4075" y="1552699"/>
          <a:ext cx="8229600" cy="46985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114800"/>
                <a:gridCol w="4114800"/>
              </a:tblGrid>
              <a:tr h="586815">
                <a:tc>
                  <a:txBody>
                    <a:bodyPr/>
                    <a:lstStyle/>
                    <a:p>
                      <a:r>
                        <a:rPr lang="en-US" dirty="0" smtClean="0"/>
                        <a:t>Data Lake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r>
                        <a:rPr lang="en-US" baseline="0" dirty="0" smtClean="0"/>
                        <a:t> Warehouse</a:t>
                      </a:r>
                      <a:endParaRPr lang="en-US" dirty="0"/>
                    </a:p>
                  </a:txBody>
                  <a:tcPr/>
                </a:tc>
              </a:tr>
              <a:tr h="743558">
                <a:tc>
                  <a:txBody>
                    <a:bodyPr/>
                    <a:lstStyle/>
                    <a:p>
                      <a:r>
                        <a:rPr lang="en-US" dirty="0" smtClean="0"/>
                        <a:t>Retains all data</a:t>
                      </a:r>
                      <a:r>
                        <a:rPr lang="en-US" dirty="0" smtClean="0">
                          <a:sym typeface="Wingdings" pitchFamily="2" charset="2"/>
                        </a:rPr>
                        <a:t> Extremely large data volumes (</a:t>
                      </a:r>
                      <a:r>
                        <a:rPr lang="en-US" dirty="0" err="1" smtClean="0">
                          <a:sym typeface="Wingdings" pitchFamily="2" charset="2"/>
                        </a:rPr>
                        <a:t>Petabytes</a:t>
                      </a:r>
                      <a:r>
                        <a:rPr lang="en-US" dirty="0" smtClean="0">
                          <a:sym typeface="Wingdings" pitchFamily="2" charset="2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Accepts data to some  data aggregation level  </a:t>
                      </a:r>
                      <a:r>
                        <a:rPr lang="en-US" dirty="0" smtClean="0">
                          <a:sym typeface="Wingdings" pitchFamily="2" charset="2"/>
                        </a:rPr>
                        <a:t> Large (Terabytes)</a:t>
                      </a:r>
                      <a:endParaRPr lang="en-US" dirty="0"/>
                    </a:p>
                  </a:txBody>
                  <a:tcPr/>
                </a:tc>
              </a:tr>
              <a:tr h="632024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all data types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Generally consists of data extracted from transactional systems</a:t>
                      </a:r>
                      <a:endParaRPr lang="en-US" dirty="0"/>
                    </a:p>
                  </a:txBody>
                  <a:tcPr/>
                </a:tc>
              </a:tr>
              <a:tr h="634790">
                <a:tc>
                  <a:txBody>
                    <a:bodyPr/>
                    <a:lstStyle/>
                    <a:p>
                      <a:r>
                        <a:rPr lang="en-US" dirty="0" smtClean="0"/>
                        <a:t>Easily adapts to changes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Difficult</a:t>
                      </a:r>
                      <a:r>
                        <a:rPr lang="en-US" baseline="0" dirty="0" smtClean="0"/>
                        <a:t> to change the schema as it costs a lot</a:t>
                      </a:r>
                      <a:endParaRPr lang="en-US" dirty="0"/>
                    </a:p>
                  </a:txBody>
                  <a:tcPr/>
                </a:tc>
              </a:tr>
              <a:tr h="586815">
                <a:tc>
                  <a:txBody>
                    <a:bodyPr/>
                    <a:lstStyle/>
                    <a:p>
                      <a:r>
                        <a:rPr lang="en-US" dirty="0" smtClean="0"/>
                        <a:t>Scales horizontally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Scales</a:t>
                      </a:r>
                      <a:r>
                        <a:rPr lang="en-US" baseline="0" dirty="0" smtClean="0"/>
                        <a:t> vertically</a:t>
                      </a:r>
                      <a:endParaRPr lang="en-US" dirty="0"/>
                    </a:p>
                  </a:txBody>
                  <a:tcPr/>
                </a:tc>
              </a:tr>
              <a:tr h="906842">
                <a:tc>
                  <a:txBody>
                    <a:bodyPr/>
                    <a:lstStyle/>
                    <a:p>
                      <a:r>
                        <a:rPr lang="en-US" dirty="0" smtClean="0"/>
                        <a:t>Data focus is at time of use/search </a:t>
                      </a:r>
                      <a:r>
                        <a:rPr lang="en-US" dirty="0" smtClean="0">
                          <a:sym typeface="Wingdings" pitchFamily="2" charset="2"/>
                        </a:rPr>
                        <a:t> schema on read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Data focus is at time of design </a:t>
                      </a:r>
                      <a:r>
                        <a:rPr lang="en-US" dirty="0" smtClean="0">
                          <a:sym typeface="Wingdings" pitchFamily="2" charset="2"/>
                        </a:rPr>
                        <a:t> schema on write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  <a:tr h="586815">
                <a:tc>
                  <a:txBody>
                    <a:bodyPr/>
                    <a:lstStyle/>
                    <a:p>
                      <a:r>
                        <a:rPr lang="en-US" dirty="0" smtClean="0"/>
                        <a:t>Open for various</a:t>
                      </a:r>
                      <a:r>
                        <a:rPr lang="en-US" baseline="0" dirty="0" smtClean="0"/>
                        <a:t> questions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Designed for predefined</a:t>
                      </a:r>
                      <a:r>
                        <a:rPr lang="en-US" baseline="0" dirty="0" smtClean="0"/>
                        <a:t> questions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19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endParaRPr lang="en-US" dirty="0" smtClean="0"/>
          </a:p>
          <a:p>
            <a:r>
              <a:rPr lang="en-US" dirty="0" smtClean="0"/>
              <a:t>Data in Hand</a:t>
            </a:r>
          </a:p>
          <a:p>
            <a:endParaRPr lang="en-US" dirty="0" smtClean="0"/>
          </a:p>
          <a:p>
            <a:r>
              <a:rPr lang="en-US" dirty="0" smtClean="0"/>
              <a:t>Goal of the Lab</a:t>
            </a:r>
          </a:p>
          <a:p>
            <a:endParaRPr lang="en-US" dirty="0" smtClean="0"/>
          </a:p>
          <a:p>
            <a:r>
              <a:rPr lang="en-US" dirty="0" smtClean="0"/>
              <a:t>Organizing Big Data using the Data Lake</a:t>
            </a:r>
          </a:p>
          <a:p>
            <a:endParaRPr lang="en-US" dirty="0" smtClean="0"/>
          </a:p>
          <a:p>
            <a:r>
              <a:rPr lang="en-US" dirty="0" smtClean="0"/>
              <a:t>A Metadata Model</a:t>
            </a:r>
          </a:p>
          <a:p>
            <a:endParaRPr lang="en-US" dirty="0" smtClean="0"/>
          </a:p>
          <a:p>
            <a:r>
              <a:rPr lang="en-US" dirty="0" smtClean="0"/>
              <a:t>An Ontology Based Data Retrieval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199" y="1440493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endParaRPr lang="en-US" sz="4400" dirty="0" smtClean="0"/>
          </a:p>
          <a:p>
            <a:pPr algn="ctr">
              <a:buNone/>
            </a:pPr>
            <a:endParaRPr lang="en-US" sz="4400" dirty="0" smtClean="0"/>
          </a:p>
          <a:p>
            <a:pPr algn="ctr">
              <a:buNone/>
            </a:pPr>
            <a:r>
              <a:rPr lang="en-US" sz="4400" dirty="0" smtClean="0"/>
              <a:t>Towards a Smarter Data Lake</a:t>
            </a:r>
            <a:endParaRPr lang="en-US" sz="4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Ensuring Data Quality in a Lake</a:t>
            </a:r>
            <a:endParaRPr lang="en-US" dirty="0"/>
          </a:p>
        </p:txBody>
      </p:sp>
      <p:pic>
        <p:nvPicPr>
          <p:cNvPr id="5" name="Picture 2" descr="C:\Users\Nishara\Downloads\dataswamp-timoelliott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653436" y="1675356"/>
            <a:ext cx="6426860" cy="433917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Metadata Layer for the Lake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809979" cy="4562605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 data lake without an effective Metadata management layer is like a Ferrari without fuel</a:t>
            </a:r>
          </a:p>
          <a:p>
            <a:endParaRPr lang="en-US" sz="2400" dirty="0" smtClean="0"/>
          </a:p>
          <a:p>
            <a:pPr lvl="1" algn="just"/>
            <a:r>
              <a:rPr lang="en-US" sz="2200" dirty="0" smtClean="0"/>
              <a:t>You are not going to go anywhere quickly without the essential ingredient to make it perform</a:t>
            </a:r>
          </a:p>
          <a:p>
            <a:endParaRPr lang="en-US" dirty="0"/>
          </a:p>
        </p:txBody>
      </p:sp>
      <p:pic>
        <p:nvPicPr>
          <p:cNvPr id="5122" name="Picture 2" descr="C:\Users\Nishara\Desktop\Picture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86" y="3801648"/>
            <a:ext cx="4057530" cy="2599151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Supervised Data Lake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1" name="Picture 3" descr="C:\Users\Nishara\Downloads\datalake-knowledgen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3123" y="1673524"/>
            <a:ext cx="6225436" cy="4275999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23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Analytic Tools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50078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r>
              <a:rPr lang="en-US" dirty="0" err="1" smtClean="0"/>
              <a:t>NoSQL</a:t>
            </a:r>
            <a:r>
              <a:rPr lang="en-US" dirty="0" smtClean="0"/>
              <a:t> Databases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Parallel processing systems</a:t>
            </a:r>
          </a:p>
          <a:p>
            <a:pPr lvl="1"/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Spark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147" name="Picture 3" descr="C:\Users\Nishara\Desktop\hadoop-logo-squa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0642" y="5064559"/>
            <a:ext cx="1085720" cy="1085720"/>
          </a:xfrm>
          <a:prstGeom prst="rect">
            <a:avLst/>
          </a:prstGeom>
          <a:noFill/>
        </p:spPr>
      </p:pic>
      <p:pic>
        <p:nvPicPr>
          <p:cNvPr id="6148" name="Picture 4" descr="C:\Users\Nishara\Desktop\image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3940" y="5064559"/>
            <a:ext cx="2013907" cy="1010130"/>
          </a:xfrm>
          <a:prstGeom prst="rect">
            <a:avLst/>
          </a:prstGeom>
          <a:noFill/>
        </p:spPr>
      </p:pic>
      <p:pic>
        <p:nvPicPr>
          <p:cNvPr id="6149" name="Picture 5" descr="C:\Users\Nishara\Desktop\mongodb-logo-larg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71633" y="2242160"/>
            <a:ext cx="2189261" cy="674292"/>
          </a:xfrm>
          <a:prstGeom prst="rect">
            <a:avLst/>
          </a:prstGeom>
          <a:noFill/>
        </p:spPr>
      </p:pic>
      <p:pic>
        <p:nvPicPr>
          <p:cNvPr id="6150" name="Picture 6" descr="C:\Users\Nishara\Desktop\couchdb-log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12929" y="3196969"/>
            <a:ext cx="1226279" cy="804980"/>
          </a:xfrm>
          <a:prstGeom prst="rect">
            <a:avLst/>
          </a:prstGeom>
          <a:noFill/>
        </p:spPr>
      </p:pic>
      <p:pic>
        <p:nvPicPr>
          <p:cNvPr id="6151" name="Picture 7" descr="C:\Users\Nishara\Desktop\couchbas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57626" y="2916451"/>
            <a:ext cx="1098736" cy="1085498"/>
          </a:xfrm>
          <a:prstGeom prst="rect">
            <a:avLst/>
          </a:prstGeom>
          <a:noFill/>
        </p:spPr>
      </p:pic>
      <p:pic>
        <p:nvPicPr>
          <p:cNvPr id="6152" name="Picture 8" descr="C:\Users\Nishara\Desktop\220px-Cassandra_logo.svg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40910" y="2457230"/>
            <a:ext cx="954359" cy="637686"/>
          </a:xfrm>
          <a:prstGeom prst="rect">
            <a:avLst/>
          </a:prstGeom>
          <a:noFill/>
        </p:spPr>
      </p:pic>
      <p:pic>
        <p:nvPicPr>
          <p:cNvPr id="6153" name="Picture 9" descr="C:\Users\Nishara\Desktop\neo4j-logo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46406" y="2418346"/>
            <a:ext cx="1254474" cy="676570"/>
          </a:xfrm>
          <a:prstGeom prst="rect">
            <a:avLst/>
          </a:prstGeom>
          <a:noFill/>
        </p:spPr>
      </p:pic>
      <p:pic>
        <p:nvPicPr>
          <p:cNvPr id="6154" name="Picture 10" descr="C:\Users\Nishara\Desktop\hbase_logo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667767" y="3094916"/>
            <a:ext cx="1173808" cy="907033"/>
          </a:xfrm>
          <a:prstGeom prst="rect">
            <a:avLst/>
          </a:prstGeom>
          <a:noFill/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136" y="3554418"/>
            <a:ext cx="344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Section 4</a:t>
            </a:r>
            <a:endParaRPr lang="fr-FR" sz="36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83010" y="2677255"/>
            <a:ext cx="4658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DC5A20"/>
                </a:solidFill>
                <a:latin typeface="Corbel"/>
                <a:cs typeface="Corbel"/>
              </a:rPr>
              <a:t>A </a:t>
            </a:r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Metadata Model</a:t>
            </a:r>
          </a:p>
          <a:p>
            <a:pPr algn="ctr"/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For Our Data</a:t>
            </a:r>
          </a:p>
          <a:p>
            <a:pPr algn="ctr"/>
            <a:endParaRPr lang="fr-FR" sz="3600" dirty="0" smtClean="0">
              <a:solidFill>
                <a:srgbClr val="5A5A59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799848" y="1828799"/>
            <a:ext cx="7254388" cy="429736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Data Lake for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69676" y="2602189"/>
            <a:ext cx="924740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Images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69676" y="4622103"/>
            <a:ext cx="923420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News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939154" y="4822158"/>
            <a:ext cx="1219949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MEL Texts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838946" y="2602189"/>
            <a:ext cx="1349665" cy="40011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Inventories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720231" y="2217107"/>
            <a:ext cx="1515649" cy="34321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Metadata</a:t>
            </a:r>
          </a:p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Layer</a:t>
            </a:r>
            <a:endParaRPr lang="en-US" sz="44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5" idx="3"/>
          </p:cNvCxnSpPr>
          <p:nvPr/>
        </p:nvCxnSpPr>
        <p:spPr>
          <a:xfrm>
            <a:off x="2694416" y="2802244"/>
            <a:ext cx="1025815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 flipV="1">
            <a:off x="2693096" y="4622103"/>
            <a:ext cx="1027135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</p:cNvCxnSpPr>
          <p:nvPr/>
        </p:nvCxnSpPr>
        <p:spPr>
          <a:xfrm rot="10800000" flipV="1">
            <a:off x="5235880" y="2802243"/>
            <a:ext cx="603067" cy="200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1"/>
          </p:cNvCxnSpPr>
          <p:nvPr/>
        </p:nvCxnSpPr>
        <p:spPr>
          <a:xfrm rot="10800000">
            <a:off x="5235880" y="4822159"/>
            <a:ext cx="703274" cy="2000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Nishara\Desktop\presenting-emoticon-his-hands-3248684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855276"/>
            <a:ext cx="829819" cy="562362"/>
          </a:xfrm>
          <a:prstGeom prst="rect">
            <a:avLst/>
          </a:prstGeom>
          <a:noFill/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26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82862" y="665018"/>
            <a:ext cx="1976025" cy="619298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:\Semester 3\Internship Work\model\metadatamodel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70258" y="831273"/>
            <a:ext cx="7001645" cy="6026728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22/6/2015</a:t>
            </a:r>
            <a:endParaRPr lang="fr-F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136" y="3554418"/>
            <a:ext cx="344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Section 5</a:t>
            </a:r>
            <a:endParaRPr lang="fr-FR" sz="36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83010" y="2677255"/>
            <a:ext cx="46588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DC5A20"/>
                </a:solidFill>
                <a:latin typeface="Corbel"/>
                <a:cs typeface="Corbel"/>
              </a:rPr>
              <a:t>An</a:t>
            </a:r>
            <a:r>
              <a:rPr lang="en-US" sz="3600" dirty="0" smtClean="0">
                <a:solidFill>
                  <a:srgbClr val="5A5A59"/>
                </a:solidFill>
                <a:latin typeface="Corbel"/>
                <a:cs typeface="Corbel"/>
              </a:rPr>
              <a:t> Ontology approach for Data Retrieval</a:t>
            </a:r>
          </a:p>
          <a:p>
            <a:pPr algn="ctr"/>
            <a:endParaRPr lang="fr-FR" sz="3600" dirty="0" smtClean="0">
              <a:solidFill>
                <a:srgbClr val="5A5A59"/>
              </a:solidFill>
              <a:latin typeface="Corbel"/>
              <a:cs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1612" y="804903"/>
            <a:ext cx="5740964" cy="5533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Class Hierarchy for Textile Industry Heritage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772862" y="1658144"/>
            <a:ext cx="2857500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4894" y="1658144"/>
            <a:ext cx="2434849" cy="299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29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136" y="3554418"/>
            <a:ext cx="344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S</a:t>
            </a:r>
            <a:r>
              <a:rPr lang="fr-FR" sz="3600" dirty="0" smtClean="0">
                <a:solidFill>
                  <a:schemeClr val="bg1"/>
                </a:solidFill>
                <a:latin typeface="Corbel"/>
                <a:cs typeface="Corbel"/>
              </a:rPr>
              <a:t>ection </a:t>
            </a:r>
            <a:r>
              <a:rPr lang="fr-FR" sz="3600" dirty="0" smtClean="0">
                <a:solidFill>
                  <a:srgbClr val="FFFFFF"/>
                </a:solidFill>
                <a:latin typeface="Corbel"/>
                <a:cs typeface="Corbel"/>
              </a:rPr>
              <a:t>1</a:t>
            </a:r>
            <a:endParaRPr lang="fr-FR" sz="36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83010" y="3277419"/>
            <a:ext cx="465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DC5A20"/>
                </a:solidFill>
                <a:latin typeface="Corbel"/>
                <a:cs typeface="Corbel"/>
              </a:rPr>
              <a:t>I</a:t>
            </a:r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/>
              <a:t>PREFIX onto: &lt;http://url_to_tectoniq/tectoniq#&gt;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dirty="0" smtClean="0"/>
              <a:t>SELECT ?name ?description </a:t>
            </a:r>
          </a:p>
          <a:p>
            <a:pPr>
              <a:buNone/>
            </a:pPr>
            <a:r>
              <a:rPr lang="en-US" sz="1800" dirty="0" smtClean="0"/>
              <a:t>	WHERE	 {</a:t>
            </a:r>
          </a:p>
          <a:p>
            <a:pPr>
              <a:buNone/>
            </a:pPr>
            <a:r>
              <a:rPr lang="en-US" sz="1800" dirty="0" smtClean="0"/>
              <a:t>				?name </a:t>
            </a:r>
            <a:r>
              <a:rPr lang="en-US" sz="1800" dirty="0" err="1" smtClean="0"/>
              <a:t>onto:hasDescription</a:t>
            </a:r>
            <a:r>
              <a:rPr lang="en-US" sz="1800" dirty="0" smtClean="0"/>
              <a:t> ?description </a:t>
            </a:r>
          </a:p>
          <a:p>
            <a:pPr>
              <a:buNone/>
            </a:pPr>
            <a:r>
              <a:rPr lang="en-US" sz="1800" dirty="0" smtClean="0"/>
              <a:t>				}</a:t>
            </a:r>
            <a:endParaRPr lang="en-US" sz="18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469" y="3598224"/>
            <a:ext cx="8476811" cy="2527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30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goals of data analysis?</a:t>
            </a:r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31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66" y="3106454"/>
            <a:ext cx="3762860" cy="726509"/>
          </a:xfrm>
        </p:spPr>
        <p:txBody>
          <a:bodyPr>
            <a:noAutofit/>
          </a:bodyPr>
          <a:lstStyle/>
          <a:p>
            <a:r>
              <a:rPr lang="en-US" sz="5400" dirty="0" smtClean="0"/>
              <a:t>Thank You!</a:t>
            </a:r>
            <a:endParaRPr lang="en-US" sz="5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32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Industrial and Cultural  Heritage Data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1" y="1600200"/>
            <a:ext cx="4966570" cy="4525963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en-US" dirty="0" smtClean="0"/>
              <a:t>Very diverse and potentially big </a:t>
            </a:r>
            <a:r>
              <a:rPr lang="en-US" dirty="0" smtClean="0">
                <a:sym typeface="Wingdings" pitchFamily="2" charset="2"/>
              </a:rPr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Rate of data generation is very high</a:t>
            </a:r>
          </a:p>
          <a:p>
            <a:endParaRPr lang="en-US" dirty="0" smtClean="0"/>
          </a:p>
          <a:p>
            <a:r>
              <a:rPr lang="en-US" dirty="0" smtClean="0"/>
              <a:t>High % of these data are </a:t>
            </a:r>
          </a:p>
          <a:p>
            <a:pPr lvl="1"/>
            <a:r>
              <a:rPr lang="en-US" dirty="0" smtClean="0"/>
              <a:t>Unstructured</a:t>
            </a:r>
          </a:p>
          <a:p>
            <a:pPr lvl="1"/>
            <a:r>
              <a:rPr lang="en-US" dirty="0" smtClean="0"/>
              <a:t>Heterogeneous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</p:txBody>
      </p:sp>
      <p:cxnSp>
        <p:nvCxnSpPr>
          <p:cNvPr id="11" name="Straight Arrow Connector 10"/>
          <p:cNvCxnSpPr>
            <a:endCxn id="14" idx="1"/>
          </p:cNvCxnSpPr>
          <p:nvPr/>
        </p:nvCxnSpPr>
        <p:spPr>
          <a:xfrm>
            <a:off x="4233797" y="2104373"/>
            <a:ext cx="1189974" cy="275572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4" idx="1"/>
          </p:cNvCxnSpPr>
          <p:nvPr/>
        </p:nvCxnSpPr>
        <p:spPr>
          <a:xfrm flipV="1">
            <a:off x="4709786" y="2379945"/>
            <a:ext cx="713985" cy="4008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3771" y="2195279"/>
            <a:ext cx="24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Peta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or </a:t>
            </a:r>
            <a:r>
              <a:rPr lang="en-US" dirty="0" err="1" smtClean="0">
                <a:solidFill>
                  <a:srgbClr val="FF0000"/>
                </a:solidFill>
                <a:sym typeface="Wingdings" pitchFamily="2" charset="2"/>
              </a:rPr>
              <a:t>Exabytes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 of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Industrial and Cultural  Heritage Data (2)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	Data are in different formats</a:t>
            </a:r>
          </a:p>
          <a:p>
            <a:pPr lvl="1"/>
            <a:r>
              <a:rPr lang="en-US" dirty="0" smtClean="0"/>
              <a:t>Text</a:t>
            </a:r>
          </a:p>
          <a:p>
            <a:pPr lvl="1"/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Map</a:t>
            </a:r>
          </a:p>
          <a:p>
            <a:pPr lvl="1"/>
            <a:r>
              <a:rPr lang="en-US" dirty="0" smtClean="0"/>
              <a:t>Video</a:t>
            </a:r>
          </a:p>
          <a:p>
            <a:pPr lvl="1"/>
            <a:r>
              <a:rPr lang="en-US" dirty="0" smtClean="0"/>
              <a:t>Audio</a:t>
            </a:r>
          </a:p>
          <a:p>
            <a:pPr lvl="1"/>
            <a:r>
              <a:rPr lang="en-US" dirty="0" smtClean="0"/>
              <a:t>Web Document etc. </a:t>
            </a:r>
          </a:p>
          <a:p>
            <a:pPr>
              <a:buNone/>
            </a:pPr>
            <a:r>
              <a:rPr lang="en-US" dirty="0" smtClean="0"/>
              <a:t>			</a:t>
            </a:r>
            <a:endParaRPr lang="en-US" sz="4000" dirty="0" smtClean="0"/>
          </a:p>
          <a:p>
            <a:pPr lvl="1"/>
            <a:endParaRPr lang="fr-FR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5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671" y="1791222"/>
            <a:ext cx="7867353" cy="4565128"/>
          </a:xfrm>
        </p:spPr>
        <p:txBody>
          <a:bodyPr>
            <a:normAutofit/>
          </a:bodyPr>
          <a:lstStyle/>
          <a:p>
            <a:r>
              <a:rPr lang="en-US" dirty="0" smtClean="0"/>
              <a:t>We want to organize these data to be able to analyze it</a:t>
            </a:r>
          </a:p>
        </p:txBody>
      </p:sp>
      <p:pic>
        <p:nvPicPr>
          <p:cNvPr id="1026" name="Picture 2" descr="C:\Users\Nishara\Desktop\140113.bigdat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3729" y="2609742"/>
            <a:ext cx="4805731" cy="33902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6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/>
          </a:p>
        </p:txBody>
      </p:sp>
      <p:pic>
        <p:nvPicPr>
          <p:cNvPr id="1026" name="Picture 2" descr="C:\Users\Nishara\Desktop\4-Vs-of-big-data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88802" y="1600200"/>
            <a:ext cx="7366395" cy="4525963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7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76136" y="3554418"/>
            <a:ext cx="3448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S</a:t>
            </a:r>
            <a:r>
              <a:rPr lang="fr-FR" sz="3600" dirty="0" smtClean="0">
                <a:solidFill>
                  <a:schemeClr val="bg1"/>
                </a:solidFill>
                <a:latin typeface="Corbel"/>
                <a:cs typeface="Corbel"/>
              </a:rPr>
              <a:t>ection 2</a:t>
            </a:r>
            <a:endParaRPr lang="fr-FR" sz="3600" dirty="0">
              <a:solidFill>
                <a:srgbClr val="FFFFFF"/>
              </a:solidFill>
              <a:latin typeface="Corbel"/>
              <a:cs typeface="Corbel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083010" y="3277419"/>
            <a:ext cx="4658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>
                <a:solidFill>
                  <a:srgbClr val="5A5A59"/>
                </a:solidFill>
                <a:latin typeface="Corbel"/>
                <a:cs typeface="Corbel"/>
              </a:rPr>
              <a:t>Data in Hand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Textile/Cultural Heritage 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2467627"/>
          <a:ext cx="8229600" cy="293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Source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IRHiS</a:t>
                      </a:r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(History Lab)</a:t>
                      </a:r>
                      <a:endParaRPr lang="en-US" b="1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Inventory </a:t>
                      </a:r>
                    </a:p>
                    <a:p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Services</a:t>
                      </a:r>
                      <a:endParaRPr lang="en-US" b="1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La </a:t>
                      </a:r>
                      <a:r>
                        <a:rPr lang="en-US" b="1" dirty="0" err="1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Voix</a:t>
                      </a:r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 Du Nord</a:t>
                      </a:r>
                      <a:endParaRPr lang="en-US" b="1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</a:rPr>
                        <a:t>MEL</a:t>
                      </a:r>
                      <a:endParaRPr lang="en-US" b="1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Content</a:t>
                      </a:r>
                    </a:p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Buildings/Inventories</a:t>
                      </a:r>
                      <a:r>
                        <a:rPr lang="en-US" dirty="0" smtClean="0"/>
                        <a:t> used for textile</a:t>
                      </a:r>
                      <a:r>
                        <a:rPr lang="en-US" baseline="0" dirty="0" smtClean="0"/>
                        <a:t> industry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News Articles </a:t>
                      </a:r>
                      <a:r>
                        <a:rPr lang="en-US" dirty="0" smtClean="0"/>
                        <a:t>related to textile</a:t>
                      </a:r>
                      <a:r>
                        <a:rPr lang="en-US" baseline="0" dirty="0" smtClean="0"/>
                        <a:t> industry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Cultural Heritage </a:t>
                      </a:r>
                      <a:r>
                        <a:rPr lang="en-US" baseline="0" dirty="0" smtClean="0"/>
                        <a:t>in Lille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and # of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 xml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xml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xml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PDF documents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of Instances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1944759"/>
            <a:ext cx="215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From Lille Territory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A4723-0C34-CD41-8762-D7F02A060961}" type="slidenum">
              <a:rPr lang="fr-FR" smtClean="0"/>
              <a:pPr/>
              <a:t>9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RIC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ERIC.thmx</Template>
  <TotalTime>8627</TotalTime>
  <Words>515</Words>
  <Application>Microsoft Office PowerPoint</Application>
  <PresentationFormat>On-screen Show (4:3)</PresentationFormat>
  <Paragraphs>204</Paragraphs>
  <Slides>32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ERIC</vt:lpstr>
      <vt:lpstr>Slide 1</vt:lpstr>
      <vt:lpstr>Summary</vt:lpstr>
      <vt:lpstr>Slide 3</vt:lpstr>
      <vt:lpstr>Industrial and Cultural  Heritage Data</vt:lpstr>
      <vt:lpstr>Industrial and Cultural  Heritage Data (2)</vt:lpstr>
      <vt:lpstr>What we want?</vt:lpstr>
      <vt:lpstr>What is Big Data?</vt:lpstr>
      <vt:lpstr>Slide 8</vt:lpstr>
      <vt:lpstr>Textile/Cultural Heritage Data</vt:lpstr>
      <vt:lpstr>Images</vt:lpstr>
      <vt:lpstr>XML Structure of an Image Description</vt:lpstr>
      <vt:lpstr>Inventories (XML Structure)</vt:lpstr>
      <vt:lpstr>News Articles (XML Structure)</vt:lpstr>
      <vt:lpstr>Text Documents (PDF files about MEL)</vt:lpstr>
      <vt:lpstr>Goal of the Lab</vt:lpstr>
      <vt:lpstr>Slide 16</vt:lpstr>
      <vt:lpstr>What is a Data Lake?</vt:lpstr>
      <vt:lpstr>Data Lake is for Everyone…</vt:lpstr>
      <vt:lpstr>Data Lake Vs Data Warehouse</vt:lpstr>
      <vt:lpstr>Slide 20</vt:lpstr>
      <vt:lpstr>Ensuring Data Quality in a Lake</vt:lpstr>
      <vt:lpstr>A Metadata Layer for the Lake</vt:lpstr>
      <vt:lpstr>A Supervised Data Lake</vt:lpstr>
      <vt:lpstr>Data Lake Analytic Tools</vt:lpstr>
      <vt:lpstr>Slide 25</vt:lpstr>
      <vt:lpstr>A Data Lake for Us</vt:lpstr>
      <vt:lpstr>Slide 27</vt:lpstr>
      <vt:lpstr>Slide 28</vt:lpstr>
      <vt:lpstr>The Class Hierarchy for Textile Industry Heritage</vt:lpstr>
      <vt:lpstr>Querying</vt:lpstr>
      <vt:lpstr>Discussion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Carol BOSSIN</dc:creator>
  <cp:lastModifiedBy>Nishara</cp:lastModifiedBy>
  <cp:revision>501</cp:revision>
  <dcterms:created xsi:type="dcterms:W3CDTF">2012-10-01T14:04:35Z</dcterms:created>
  <dcterms:modified xsi:type="dcterms:W3CDTF">2015-07-23T13:52:45Z</dcterms:modified>
</cp:coreProperties>
</file>